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6"/>
  </p:notes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65880" autoAdjust="0"/>
  </p:normalViewPr>
  <p:slideViewPr>
    <p:cSldViewPr snapToGrid="0">
      <p:cViewPr varScale="1">
        <p:scale>
          <a:sx n="75" d="100"/>
          <a:sy n="75" d="100"/>
        </p:scale>
        <p:origin x="2088" y="5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7F866-2785-41EC-90FE-D93D8A9F693B}" type="datetimeFigureOut">
              <a:rPr lang="en-US" smtClean="0"/>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3707F-0C2B-4E46-8560-E054A963B4F5}" type="slidenum">
              <a:rPr lang="en-US" smtClean="0"/>
              <a:t>‹#›</a:t>
            </a:fld>
            <a:endParaRPr lang="en-US"/>
          </a:p>
        </p:txBody>
      </p:sp>
    </p:spTree>
    <p:extLst>
      <p:ext uri="{BB962C8B-B14F-4D97-AF65-F5344CB8AC3E}">
        <p14:creationId xmlns:p14="http://schemas.microsoft.com/office/powerpoint/2010/main" val="22439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Good [morning/afternoon], everyone. Today, I am excited to present our my project on an Automatic Water Tap System. This system is an innovative and practical solution designed for improving hygiene and water conservation in everyday life. Let me walk you through how it works, its components, and impact it.</a:t>
            </a:r>
          </a:p>
        </p:txBody>
      </p:sp>
      <p:sp>
        <p:nvSpPr>
          <p:cNvPr id="4" name="Slide Number Placeholder 3"/>
          <p:cNvSpPr>
            <a:spLocks noGrp="1"/>
          </p:cNvSpPr>
          <p:nvPr>
            <p:ph type="sldNum" sz="quarter" idx="5"/>
          </p:nvPr>
        </p:nvSpPr>
        <p:spPr/>
        <p:txBody>
          <a:bodyPr/>
          <a:lstStyle/>
          <a:p>
            <a:fld id="{A483707F-0C2B-4E46-8560-E054A963B4F5}" type="slidenum">
              <a:rPr lang="en-US" smtClean="0"/>
              <a:t>1</a:t>
            </a:fld>
            <a:endParaRPr lang="en-US"/>
          </a:p>
        </p:txBody>
      </p:sp>
    </p:spTree>
    <p:extLst>
      <p:ext uri="{BB962C8B-B14F-4D97-AF65-F5344CB8AC3E}">
        <p14:creationId xmlns:p14="http://schemas.microsoft.com/office/powerpoint/2010/main" val="329061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t>
            </a:r>
            <a:br>
              <a:rPr lang="en-US" dirty="0"/>
            </a:br>
            <a:r>
              <a:rPr lang="en-US" dirty="0"/>
              <a:t>Or</a:t>
            </a:r>
            <a:br>
              <a:rPr lang="en-US" dirty="0"/>
            </a:br>
            <a:r>
              <a:rPr lang="en-US" dirty="0"/>
              <a:t>Here’s a demonstration of the project in action. As you can see, when an object, like a hand, approaches the sensor, the motor is activated, and water starts flowing. Once the object is removed, the motor stops, and the tap shuts off automatically. This simple yet effective system ensures water is used only when necessary.</a:t>
            </a:r>
          </a:p>
        </p:txBody>
      </p:sp>
      <p:sp>
        <p:nvSpPr>
          <p:cNvPr id="4" name="Slide Number Placeholder 3"/>
          <p:cNvSpPr>
            <a:spLocks noGrp="1"/>
          </p:cNvSpPr>
          <p:nvPr>
            <p:ph type="sldNum" sz="quarter" idx="5"/>
          </p:nvPr>
        </p:nvSpPr>
        <p:spPr/>
        <p:txBody>
          <a:bodyPr/>
          <a:lstStyle/>
          <a:p>
            <a:fld id="{A483707F-0C2B-4E46-8560-E054A963B4F5}" type="slidenum">
              <a:rPr lang="en-US" smtClean="0"/>
              <a:t>10</a:t>
            </a:fld>
            <a:endParaRPr lang="en-US"/>
          </a:p>
        </p:txBody>
      </p:sp>
    </p:spTree>
    <p:extLst>
      <p:ext uri="{BB962C8B-B14F-4D97-AF65-F5344CB8AC3E}">
        <p14:creationId xmlns:p14="http://schemas.microsoft.com/office/powerpoint/2010/main" val="105107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key benefits of this project include:</a:t>
            </a:r>
          </a:p>
          <a:p>
            <a:r>
              <a:rPr lang="en-US" b="1" dirty="0"/>
              <a:t>Enhanced Hygiene</a:t>
            </a:r>
            <a:r>
              <a:rPr lang="en-US" dirty="0"/>
              <a:t>: Completely touchless, reducing the spread of germs.</a:t>
            </a:r>
          </a:p>
          <a:p>
            <a:r>
              <a:rPr lang="en-US" b="1" dirty="0"/>
              <a:t>Water Savings</a:t>
            </a:r>
            <a:r>
              <a:rPr lang="en-US" dirty="0"/>
              <a:t>: Perfect for ensuring zero wastage.</a:t>
            </a:r>
          </a:p>
          <a:p>
            <a:r>
              <a:rPr lang="en-US" b="1" dirty="0"/>
              <a:t>Eco-Friendly and Sustainable</a:t>
            </a:r>
            <a:r>
              <a:rPr lang="en-US" dirty="0"/>
              <a:t>: Encourages responsible water usage.</a:t>
            </a:r>
          </a:p>
          <a:p>
            <a:r>
              <a:rPr lang="en-US" b="1" dirty="0"/>
              <a:t>Scalable Solution</a:t>
            </a:r>
            <a:r>
              <a:rPr lang="en-US" dirty="0"/>
              <a:t>: Can be implemented in homes, offices, or public restrooms.</a:t>
            </a:r>
          </a:p>
        </p:txBody>
      </p:sp>
      <p:sp>
        <p:nvSpPr>
          <p:cNvPr id="4" name="Slide Number Placeholder 3"/>
          <p:cNvSpPr>
            <a:spLocks noGrp="1"/>
          </p:cNvSpPr>
          <p:nvPr>
            <p:ph type="sldNum" sz="quarter" idx="5"/>
          </p:nvPr>
        </p:nvSpPr>
        <p:spPr/>
        <p:txBody>
          <a:bodyPr/>
          <a:lstStyle/>
          <a:p>
            <a:fld id="{A483707F-0C2B-4E46-8560-E054A963B4F5}" type="slidenum">
              <a:rPr lang="en-US" smtClean="0"/>
              <a:t>11</a:t>
            </a:fld>
            <a:endParaRPr lang="en-US"/>
          </a:p>
        </p:txBody>
      </p:sp>
    </p:spTree>
    <p:extLst>
      <p:ext uri="{BB962C8B-B14F-4D97-AF65-F5344CB8AC3E}">
        <p14:creationId xmlns:p14="http://schemas.microsoft.com/office/powerpoint/2010/main" val="2988787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working on this project,</a:t>
            </a:r>
          </a:p>
          <a:p>
            <a:r>
              <a:rPr lang="en-US" dirty="0"/>
              <a:t>We encountered a few challenges:</a:t>
            </a:r>
          </a:p>
          <a:p>
            <a:r>
              <a:rPr lang="en-US" dirty="0"/>
              <a:t>Sensor Sensitivity: Initially, the sensor detected objects beyond the desired range. I resolved this by calibrating the distance threshold in the code.</a:t>
            </a:r>
          </a:p>
          <a:p>
            <a:r>
              <a:rPr lang="en-US" dirty="0"/>
              <a:t>Relay Control: Ensuring the relay operated reliably required proper wiring and using an external power supply for the motor.</a:t>
            </a:r>
          </a:p>
          <a:p>
            <a:r>
              <a:rPr lang="en-US" dirty="0"/>
              <a:t>Water Flow Control: Adjusting the motor and pump specifications to provide consistent water flow took some trial and error.</a:t>
            </a:r>
          </a:p>
        </p:txBody>
      </p:sp>
      <p:sp>
        <p:nvSpPr>
          <p:cNvPr id="4" name="Slide Number Placeholder 3"/>
          <p:cNvSpPr>
            <a:spLocks noGrp="1"/>
          </p:cNvSpPr>
          <p:nvPr>
            <p:ph type="sldNum" sz="quarter" idx="5"/>
          </p:nvPr>
        </p:nvSpPr>
        <p:spPr/>
        <p:txBody>
          <a:bodyPr/>
          <a:lstStyle/>
          <a:p>
            <a:fld id="{A483707F-0C2B-4E46-8560-E054A963B4F5}" type="slidenum">
              <a:rPr lang="en-US" smtClean="0"/>
              <a:t>12</a:t>
            </a:fld>
            <a:endParaRPr lang="en-US"/>
          </a:p>
        </p:txBody>
      </p:sp>
    </p:spTree>
    <p:extLst>
      <p:ext uri="{BB962C8B-B14F-4D97-AF65-F5344CB8AC3E}">
        <p14:creationId xmlns:p14="http://schemas.microsoft.com/office/powerpoint/2010/main" val="362872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this project can be enhanced by:</a:t>
            </a:r>
          </a:p>
          <a:p>
            <a:r>
              <a:rPr lang="en-US" dirty="0"/>
              <a:t>Adding a flow sensor to monitor and limit water usage further.</a:t>
            </a:r>
          </a:p>
          <a:p>
            <a:r>
              <a:rPr lang="en-US" dirty="0"/>
              <a:t>Integrating a battery backup to ensure functionality during power outages.</a:t>
            </a:r>
          </a:p>
          <a:p>
            <a:r>
              <a:rPr lang="en-US" dirty="0"/>
              <a:t>Connecting to a smart home system for remote control and monitoring</a:t>
            </a:r>
          </a:p>
        </p:txBody>
      </p:sp>
      <p:sp>
        <p:nvSpPr>
          <p:cNvPr id="4" name="Slide Number Placeholder 3"/>
          <p:cNvSpPr>
            <a:spLocks noGrp="1"/>
          </p:cNvSpPr>
          <p:nvPr>
            <p:ph type="sldNum" sz="quarter" idx="5"/>
          </p:nvPr>
        </p:nvSpPr>
        <p:spPr/>
        <p:txBody>
          <a:bodyPr/>
          <a:lstStyle/>
          <a:p>
            <a:fld id="{A483707F-0C2B-4E46-8560-E054A963B4F5}" type="slidenum">
              <a:rPr lang="en-US" smtClean="0"/>
              <a:t>13</a:t>
            </a:fld>
            <a:endParaRPr lang="en-US"/>
          </a:p>
        </p:txBody>
      </p:sp>
    </p:spTree>
    <p:extLst>
      <p:ext uri="{BB962C8B-B14F-4D97-AF65-F5344CB8AC3E}">
        <p14:creationId xmlns:p14="http://schemas.microsoft.com/office/powerpoint/2010/main" val="2042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demonstrates how automation can simplify daily tasks while promoting sustainability and hygiene.</a:t>
            </a:r>
          </a:p>
          <a:p>
            <a:r>
              <a:rPr lang="en-US" dirty="0"/>
              <a:t>The automatic water tap is a small step toward smarter living and better resource management. Thank you for your attention, and I’m happy to answer any questions!</a:t>
            </a:r>
          </a:p>
        </p:txBody>
      </p:sp>
      <p:sp>
        <p:nvSpPr>
          <p:cNvPr id="4" name="Slide Number Placeholder 3"/>
          <p:cNvSpPr>
            <a:spLocks noGrp="1"/>
          </p:cNvSpPr>
          <p:nvPr>
            <p:ph type="sldNum" sz="quarter" idx="5"/>
          </p:nvPr>
        </p:nvSpPr>
        <p:spPr/>
        <p:txBody>
          <a:bodyPr/>
          <a:lstStyle/>
          <a:p>
            <a:fld id="{A483707F-0C2B-4E46-8560-E054A963B4F5}" type="slidenum">
              <a:rPr lang="en-US" smtClean="0"/>
              <a:t>14</a:t>
            </a:fld>
            <a:endParaRPr lang="en-US"/>
          </a:p>
        </p:txBody>
      </p:sp>
    </p:spTree>
    <p:extLst>
      <p:ext uri="{BB962C8B-B14F-4D97-AF65-F5344CB8AC3E}">
        <p14:creationId xmlns:p14="http://schemas.microsoft.com/office/powerpoint/2010/main" val="18152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mam for giving opportunity us to talk about our project.</a:t>
            </a:r>
          </a:p>
        </p:txBody>
      </p:sp>
      <p:sp>
        <p:nvSpPr>
          <p:cNvPr id="4" name="Slide Number Placeholder 3"/>
          <p:cNvSpPr>
            <a:spLocks noGrp="1"/>
          </p:cNvSpPr>
          <p:nvPr>
            <p:ph type="sldNum" sz="quarter" idx="5"/>
          </p:nvPr>
        </p:nvSpPr>
        <p:spPr/>
        <p:txBody>
          <a:bodyPr/>
          <a:lstStyle/>
          <a:p>
            <a:fld id="{A483707F-0C2B-4E46-8560-E054A963B4F5}" type="slidenum">
              <a:rPr lang="en-US" smtClean="0"/>
              <a:t>2</a:t>
            </a:fld>
            <a:endParaRPr lang="en-US"/>
          </a:p>
        </p:txBody>
      </p:sp>
    </p:spTree>
    <p:extLst>
      <p:ext uri="{BB962C8B-B14F-4D97-AF65-F5344CB8AC3E}">
        <p14:creationId xmlns:p14="http://schemas.microsoft.com/office/powerpoint/2010/main" val="147909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_________. Here two of my teem met name is </a:t>
            </a:r>
            <a:r>
              <a:rPr lang="en-US" dirty="0" err="1"/>
              <a:t>Shahorair</a:t>
            </a:r>
            <a:r>
              <a:rPr lang="en-US" dirty="0"/>
              <a:t> Ahmed and </a:t>
            </a:r>
            <a:r>
              <a:rPr lang="en-US" dirty="0" err="1"/>
              <a:t>Jibon</a:t>
            </a:r>
            <a:r>
              <a:rPr lang="en-US" dirty="0"/>
              <a:t> Sarker.</a:t>
            </a:r>
          </a:p>
        </p:txBody>
      </p:sp>
      <p:sp>
        <p:nvSpPr>
          <p:cNvPr id="4" name="Slide Number Placeholder 3"/>
          <p:cNvSpPr>
            <a:spLocks noGrp="1"/>
          </p:cNvSpPr>
          <p:nvPr>
            <p:ph type="sldNum" sz="quarter" idx="5"/>
          </p:nvPr>
        </p:nvSpPr>
        <p:spPr/>
        <p:txBody>
          <a:bodyPr/>
          <a:lstStyle/>
          <a:p>
            <a:fld id="{A483707F-0C2B-4E46-8560-E054A963B4F5}" type="slidenum">
              <a:rPr lang="en-US" smtClean="0"/>
              <a:t>3</a:t>
            </a:fld>
            <a:endParaRPr lang="en-US"/>
          </a:p>
        </p:txBody>
      </p:sp>
    </p:spTree>
    <p:extLst>
      <p:ext uri="{BB962C8B-B14F-4D97-AF65-F5344CB8AC3E}">
        <p14:creationId xmlns:p14="http://schemas.microsoft.com/office/powerpoint/2010/main" val="396535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world, automation has become an integral part of our lives. One key area where automation can make a significant impact is water usage. Traditional taps often lead to water wastage because users forget to turn them off or touch them with dirty hands. My project solves these issues by automating the water tap using simple, cost-effective components like an ultrasonic sensor, a relay module, and a water pump motor.</a:t>
            </a:r>
          </a:p>
        </p:txBody>
      </p:sp>
      <p:sp>
        <p:nvSpPr>
          <p:cNvPr id="4" name="Slide Number Placeholder 3"/>
          <p:cNvSpPr>
            <a:spLocks noGrp="1"/>
          </p:cNvSpPr>
          <p:nvPr>
            <p:ph type="sldNum" sz="quarter" idx="5"/>
          </p:nvPr>
        </p:nvSpPr>
        <p:spPr/>
        <p:txBody>
          <a:bodyPr/>
          <a:lstStyle/>
          <a:p>
            <a:fld id="{A483707F-0C2B-4E46-8560-E054A963B4F5}" type="slidenum">
              <a:rPr lang="en-US" smtClean="0"/>
              <a:t>4</a:t>
            </a:fld>
            <a:endParaRPr lang="en-US"/>
          </a:p>
        </p:txBody>
      </p:sp>
    </p:spTree>
    <p:extLst>
      <p:ext uri="{BB962C8B-B14F-4D97-AF65-F5344CB8AC3E}">
        <p14:creationId xmlns:p14="http://schemas.microsoft.com/office/powerpoint/2010/main" val="125608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objectives of this project are straightforward:</a:t>
            </a:r>
            <a:br>
              <a:rPr lang="en-US" dirty="0"/>
            </a:br>
            <a:r>
              <a:rPr lang="en-US" dirty="0"/>
              <a:t>To create a contactless water tap system for enhanced hygiene. To minimize water wastage by ensuring the tap runs only when needed. To demonstrate how automation can be implemented using basic electronics and sensors.</a:t>
            </a:r>
          </a:p>
        </p:txBody>
      </p:sp>
      <p:sp>
        <p:nvSpPr>
          <p:cNvPr id="4" name="Slide Number Placeholder 3"/>
          <p:cNvSpPr>
            <a:spLocks noGrp="1"/>
          </p:cNvSpPr>
          <p:nvPr>
            <p:ph type="sldNum" sz="quarter" idx="5"/>
          </p:nvPr>
        </p:nvSpPr>
        <p:spPr/>
        <p:txBody>
          <a:bodyPr/>
          <a:lstStyle/>
          <a:p>
            <a:fld id="{A483707F-0C2B-4E46-8560-E054A963B4F5}" type="slidenum">
              <a:rPr lang="en-US" smtClean="0"/>
              <a:t>5</a:t>
            </a:fld>
            <a:endParaRPr lang="en-US"/>
          </a:p>
        </p:txBody>
      </p:sp>
    </p:spTree>
    <p:extLst>
      <p:ext uri="{BB962C8B-B14F-4D97-AF65-F5344CB8AC3E}">
        <p14:creationId xmlns:p14="http://schemas.microsoft.com/office/powerpoint/2010/main" val="151778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components of this project include:</a:t>
            </a:r>
          </a:p>
          <a:p>
            <a:r>
              <a:rPr lang="en-US" dirty="0"/>
              <a:t>Ultrasonic Sensor (HC-SR04) – It detects the presence of an object, like a hand, within a predefined range.</a:t>
            </a:r>
          </a:p>
          <a:p>
            <a:r>
              <a:rPr lang="en-US" dirty="0"/>
              <a:t>Relay Module – Acts as an electronic switch to control the water pump motor.</a:t>
            </a:r>
          </a:p>
          <a:p>
            <a:r>
              <a:rPr lang="en-US" dirty="0"/>
              <a:t>Water Pump Motor – Pumps water to the tap when activated.</a:t>
            </a:r>
          </a:p>
          <a:p>
            <a:r>
              <a:rPr lang="en-US" dirty="0"/>
              <a:t>Arduino Microcontroller – The brain of the system, which processes the sensor's input and controls the relay.</a:t>
            </a:r>
          </a:p>
          <a:p>
            <a:r>
              <a:rPr lang="en-US" dirty="0"/>
              <a:t>Additional components like wires, power supply, and a water reservoir complete the setup.</a:t>
            </a:r>
          </a:p>
        </p:txBody>
      </p:sp>
      <p:sp>
        <p:nvSpPr>
          <p:cNvPr id="4" name="Slide Number Placeholder 3"/>
          <p:cNvSpPr>
            <a:spLocks noGrp="1"/>
          </p:cNvSpPr>
          <p:nvPr>
            <p:ph type="sldNum" sz="quarter" idx="5"/>
          </p:nvPr>
        </p:nvSpPr>
        <p:spPr/>
        <p:txBody>
          <a:bodyPr/>
          <a:lstStyle/>
          <a:p>
            <a:fld id="{A483707F-0C2B-4E46-8560-E054A963B4F5}" type="slidenum">
              <a:rPr lang="en-US" smtClean="0"/>
              <a:t>6</a:t>
            </a:fld>
            <a:endParaRPr lang="en-US"/>
          </a:p>
        </p:txBody>
      </p:sp>
    </p:spTree>
    <p:extLst>
      <p:ext uri="{BB962C8B-B14F-4D97-AF65-F5344CB8AC3E}">
        <p14:creationId xmlns:p14="http://schemas.microsoft.com/office/powerpoint/2010/main" val="300016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how the system works:</a:t>
            </a:r>
          </a:p>
          <a:p>
            <a:r>
              <a:rPr lang="en-US" dirty="0"/>
              <a:t>The ultrasonic sensor continuously emits ultrasonic waves and measures the time it takes for the waves to reflect back from an </a:t>
            </a:r>
            <a:r>
              <a:rPr lang="en-US" dirty="0" err="1"/>
              <a:t>object.If</a:t>
            </a:r>
            <a:r>
              <a:rPr lang="en-US" dirty="0"/>
              <a:t> the detected object, such as a hand, is within a specific range, the Arduino activates the </a:t>
            </a:r>
            <a:r>
              <a:rPr lang="en-US" dirty="0" err="1"/>
              <a:t>relay.The</a:t>
            </a:r>
            <a:r>
              <a:rPr lang="en-US" dirty="0"/>
              <a:t> relay turn on that powers the water pump motor, allowing water to flow through the </a:t>
            </a:r>
            <a:r>
              <a:rPr lang="en-US" dirty="0" err="1"/>
              <a:t>tap.Once</a:t>
            </a:r>
            <a:r>
              <a:rPr lang="en-US" dirty="0"/>
              <a:t> the object is removed, the sensor detects no obstacle, and the Arduino turns off the relay, stopping the motor</a:t>
            </a:r>
          </a:p>
        </p:txBody>
      </p:sp>
      <p:sp>
        <p:nvSpPr>
          <p:cNvPr id="4" name="Slide Number Placeholder 3"/>
          <p:cNvSpPr>
            <a:spLocks noGrp="1"/>
          </p:cNvSpPr>
          <p:nvPr>
            <p:ph type="sldNum" sz="quarter" idx="5"/>
          </p:nvPr>
        </p:nvSpPr>
        <p:spPr/>
        <p:txBody>
          <a:bodyPr/>
          <a:lstStyle/>
          <a:p>
            <a:fld id="{A483707F-0C2B-4E46-8560-E054A963B4F5}" type="slidenum">
              <a:rPr lang="en-US" smtClean="0"/>
              <a:t>7</a:t>
            </a:fld>
            <a:endParaRPr lang="en-US"/>
          </a:p>
        </p:txBody>
      </p:sp>
    </p:spTree>
    <p:extLst>
      <p:ext uri="{BB962C8B-B14F-4D97-AF65-F5344CB8AC3E}">
        <p14:creationId xmlns:p14="http://schemas.microsoft.com/office/powerpoint/2010/main" val="279109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circuit diagram of the system. The ultrasonic sensor’s Trig and Echo pins are connected to the Arduino for distance measurement. The relay module is connected to one of the digital output pins of the Arduino to control the water pump motor. The pump is powered through the relay, ensuring electrical isolation and safety.</a:t>
            </a:r>
          </a:p>
        </p:txBody>
      </p:sp>
      <p:sp>
        <p:nvSpPr>
          <p:cNvPr id="4" name="Slide Number Placeholder 3"/>
          <p:cNvSpPr>
            <a:spLocks noGrp="1"/>
          </p:cNvSpPr>
          <p:nvPr>
            <p:ph type="sldNum" sz="quarter" idx="5"/>
          </p:nvPr>
        </p:nvSpPr>
        <p:spPr/>
        <p:txBody>
          <a:bodyPr/>
          <a:lstStyle/>
          <a:p>
            <a:fld id="{A483707F-0C2B-4E46-8560-E054A963B4F5}" type="slidenum">
              <a:rPr lang="en-US" smtClean="0"/>
              <a:t>8</a:t>
            </a:fld>
            <a:endParaRPr lang="en-US"/>
          </a:p>
        </p:txBody>
      </p:sp>
    </p:spTree>
    <p:extLst>
      <p:ext uri="{BB962C8B-B14F-4D97-AF65-F5344CB8AC3E}">
        <p14:creationId xmlns:p14="http://schemas.microsoft.com/office/powerpoint/2010/main" val="200277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Touchless Operation</a:t>
            </a:r>
            <a:r>
              <a:rPr kumimoji="0" lang="en-US" altLang="en-US" sz="1200" b="0" i="0" u="none" strike="noStrike" cap="none" normalizeH="0" baseline="0" dirty="0">
                <a:ln>
                  <a:noFill/>
                </a:ln>
                <a:solidFill>
                  <a:schemeClr val="tx1"/>
                </a:solidFill>
                <a:effectLst/>
                <a:latin typeface="Arial" panose="020B0604020202020204" pitchFamily="34" charset="0"/>
              </a:rPr>
              <a:t>: Reduces pollution, ideal for kitchens, bathrooms, and public spaces.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Water Conservation</a:t>
            </a:r>
            <a:r>
              <a:rPr kumimoji="0" lang="en-US" altLang="en-US" sz="1200" b="0" i="0" u="none" strike="noStrike" cap="none" normalizeH="0" baseline="0" dirty="0">
                <a:ln>
                  <a:noFill/>
                </a:ln>
                <a:solidFill>
                  <a:schemeClr val="tx1"/>
                </a:solidFill>
                <a:effectLst/>
                <a:latin typeface="Arial" panose="020B0604020202020204" pitchFamily="34" charset="0"/>
              </a:rPr>
              <a:t>: Automatically stops water flow when not needed, preventing wastage.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Cost-Effective</a:t>
            </a:r>
            <a:r>
              <a:rPr kumimoji="0" lang="en-US" altLang="en-US" sz="1200" b="0" i="0" u="none" strike="noStrike" cap="none" normalizeH="0" baseline="0" dirty="0">
                <a:ln>
                  <a:noFill/>
                </a:ln>
                <a:solidFill>
                  <a:schemeClr val="tx1"/>
                </a:solidFill>
                <a:effectLst/>
                <a:latin typeface="Arial" panose="020B0604020202020204" pitchFamily="34" charset="0"/>
              </a:rPr>
              <a:t>: Built with affordable, widely available components.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Customizable</a:t>
            </a:r>
            <a:r>
              <a:rPr kumimoji="0" lang="en-US" altLang="en-US" sz="1200" b="0" i="0" u="none" strike="noStrike" cap="none" normalizeH="0" baseline="0" dirty="0">
                <a:ln>
                  <a:noFill/>
                </a:ln>
                <a:solidFill>
                  <a:schemeClr val="tx1"/>
                </a:solidFill>
                <a:effectLst/>
                <a:latin typeface="Arial" panose="020B0604020202020204" pitchFamily="34" charset="0"/>
              </a:rPr>
              <a:t>: Detection range and water flow duration can be easily adjusted. </a:t>
            </a:r>
          </a:p>
          <a:p>
            <a:endParaRPr lang="en-US" dirty="0"/>
          </a:p>
        </p:txBody>
      </p:sp>
      <p:sp>
        <p:nvSpPr>
          <p:cNvPr id="4" name="Slide Number Placeholder 3"/>
          <p:cNvSpPr>
            <a:spLocks noGrp="1"/>
          </p:cNvSpPr>
          <p:nvPr>
            <p:ph type="sldNum" sz="quarter" idx="5"/>
          </p:nvPr>
        </p:nvSpPr>
        <p:spPr/>
        <p:txBody>
          <a:bodyPr/>
          <a:lstStyle/>
          <a:p>
            <a:fld id="{A483707F-0C2B-4E46-8560-E054A963B4F5}" type="slidenum">
              <a:rPr lang="en-US" smtClean="0"/>
              <a:t>9</a:t>
            </a:fld>
            <a:endParaRPr lang="en-US"/>
          </a:p>
        </p:txBody>
      </p:sp>
    </p:spTree>
    <p:extLst>
      <p:ext uri="{BB962C8B-B14F-4D97-AF65-F5344CB8AC3E}">
        <p14:creationId xmlns:p14="http://schemas.microsoft.com/office/powerpoint/2010/main" val="3837898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53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23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079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001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048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859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454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350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996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2241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03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513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172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325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698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049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11/30/2024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2006045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92A6-B7D8-548C-2C82-DCDC8380B4EE}"/>
              </a:ext>
            </a:extLst>
          </p:cNvPr>
          <p:cNvSpPr>
            <a:spLocks noGrp="1"/>
          </p:cNvSpPr>
          <p:nvPr>
            <p:ph type="ctrTitle"/>
          </p:nvPr>
        </p:nvSpPr>
        <p:spPr>
          <a:xfrm>
            <a:off x="1751012" y="2680448"/>
            <a:ext cx="8689976" cy="1497104"/>
          </a:xfrm>
        </p:spPr>
        <p:txBody>
          <a:bodyPr/>
          <a:lstStyle/>
          <a:p>
            <a:r>
              <a:rPr lang="en-US" b="1" dirty="0"/>
              <a:t>Automatic Water</a:t>
            </a:r>
            <a:br>
              <a:rPr lang="en-US" b="1" dirty="0"/>
            </a:br>
            <a:r>
              <a:rPr lang="en-US" b="1" dirty="0"/>
              <a:t>Tap Project</a:t>
            </a:r>
          </a:p>
        </p:txBody>
      </p:sp>
    </p:spTree>
    <p:extLst>
      <p:ext uri="{BB962C8B-B14F-4D97-AF65-F5344CB8AC3E}">
        <p14:creationId xmlns:p14="http://schemas.microsoft.com/office/powerpoint/2010/main" val="4176456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580C6-7E67-2788-B4E7-1D3AC42035CA}"/>
              </a:ext>
            </a:extLst>
          </p:cNvPr>
          <p:cNvSpPr>
            <a:spLocks noGrp="1"/>
          </p:cNvSpPr>
          <p:nvPr>
            <p:ph type="title"/>
          </p:nvPr>
        </p:nvSpPr>
        <p:spPr/>
        <p:txBody>
          <a:bodyPr/>
          <a:lstStyle/>
          <a:p>
            <a:r>
              <a:rPr lang="en-US" dirty="0"/>
              <a:t>Demonstration</a:t>
            </a:r>
          </a:p>
        </p:txBody>
      </p:sp>
      <p:pic>
        <p:nvPicPr>
          <p:cNvPr id="5" name="Picture 4">
            <a:extLst>
              <a:ext uri="{FF2B5EF4-FFF2-40B4-BE49-F238E27FC236}">
                <a16:creationId xmlns:a16="http://schemas.microsoft.com/office/drawing/2014/main" id="{E1FD1FD6-4C40-3BC7-6F0E-D2EAE752BBE8}"/>
              </a:ext>
            </a:extLst>
          </p:cNvPr>
          <p:cNvPicPr>
            <a:picLocks noChangeAspect="1"/>
          </p:cNvPicPr>
          <p:nvPr/>
        </p:nvPicPr>
        <p:blipFill>
          <a:blip r:embed="rId3"/>
          <a:srcRect t="27905"/>
          <a:stretch/>
        </p:blipFill>
        <p:spPr>
          <a:xfrm>
            <a:off x="4033837" y="2214694"/>
            <a:ext cx="4124325" cy="3962268"/>
          </a:xfrm>
          <a:prstGeom prst="rect">
            <a:avLst/>
          </a:prstGeom>
        </p:spPr>
      </p:pic>
    </p:spTree>
    <p:extLst>
      <p:ext uri="{BB962C8B-B14F-4D97-AF65-F5344CB8AC3E}">
        <p14:creationId xmlns:p14="http://schemas.microsoft.com/office/powerpoint/2010/main" val="218045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3271-07AD-F611-EA1C-3BA0AFB64E04}"/>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7CF6C53C-EBA9-34F5-1BF3-25290AFEEBC1}"/>
              </a:ext>
            </a:extLst>
          </p:cNvPr>
          <p:cNvSpPr>
            <a:spLocks noGrp="1"/>
          </p:cNvSpPr>
          <p:nvPr>
            <p:ph sz="quarter" idx="13"/>
          </p:nvPr>
        </p:nvSpPr>
        <p:spPr/>
        <p:txBody>
          <a:bodyPr>
            <a:normAutofit/>
          </a:bodyPr>
          <a:lstStyle/>
          <a:p>
            <a:r>
              <a:rPr lang="en-US" sz="2400" b="1" cap="none" dirty="0"/>
              <a:t>Enhanced hygiene</a:t>
            </a:r>
            <a:r>
              <a:rPr lang="en-US" sz="2400" cap="none" dirty="0"/>
              <a:t>: completely touchless, reducing the spread of germs.</a:t>
            </a:r>
          </a:p>
          <a:p>
            <a:r>
              <a:rPr lang="en-US" sz="2400" b="1" cap="none" dirty="0"/>
              <a:t>Water savings</a:t>
            </a:r>
            <a:r>
              <a:rPr lang="en-US" sz="2400" cap="none" dirty="0"/>
              <a:t>: perfect for water-scarce areas by ensuring zero wastage.</a:t>
            </a:r>
          </a:p>
          <a:p>
            <a:r>
              <a:rPr lang="en-US" sz="2400" b="1" cap="none" dirty="0"/>
              <a:t>Eco-friendly and sustainable</a:t>
            </a:r>
            <a:r>
              <a:rPr lang="en-US" sz="2400" cap="none" dirty="0"/>
              <a:t>: encourages responsible water usage.</a:t>
            </a:r>
          </a:p>
          <a:p>
            <a:r>
              <a:rPr lang="en-US" sz="2400" b="1" cap="none" dirty="0"/>
              <a:t>Scalable solution</a:t>
            </a:r>
            <a:r>
              <a:rPr lang="en-US" sz="2400" cap="none" dirty="0"/>
              <a:t>: can be implemented in homes, offices, or public restrooms.</a:t>
            </a:r>
          </a:p>
        </p:txBody>
      </p:sp>
    </p:spTree>
    <p:extLst>
      <p:ext uri="{BB962C8B-B14F-4D97-AF65-F5344CB8AC3E}">
        <p14:creationId xmlns:p14="http://schemas.microsoft.com/office/powerpoint/2010/main" val="350139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anim calcmode="lin" valueType="num">
                                      <p:cBhvr>
                                        <p:cTn id="1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anim calcmode="lin" valueType="num">
                                      <p:cBhvr>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25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250"/>
                                        <p:tgtEl>
                                          <p:spTgt spid="2"/>
                                        </p:tgtEl>
                                      </p:cBhvr>
                                    </p:animEffect>
                                    <p:anim calcmode="lin" valueType="num">
                                      <p:cBhvr>
                                        <p:cTn id="28" dur="250" fill="hold"/>
                                        <p:tgtEl>
                                          <p:spTgt spid="2"/>
                                        </p:tgtEl>
                                        <p:attrNameLst>
                                          <p:attrName>ppt_x</p:attrName>
                                        </p:attrNameLst>
                                      </p:cBhvr>
                                      <p:tavLst>
                                        <p:tav tm="0">
                                          <p:val>
                                            <p:strVal val="#ppt_x"/>
                                          </p:val>
                                        </p:tav>
                                        <p:tav tm="100000">
                                          <p:val>
                                            <p:strVal val="#ppt_x"/>
                                          </p:val>
                                        </p:tav>
                                      </p:tavLst>
                                    </p:anim>
                                    <p:anim calcmode="lin" valueType="num">
                                      <p:cBhvr>
                                        <p:cTn id="2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4FCC-CD4A-1464-85E8-09E2492B5103}"/>
              </a:ext>
            </a:extLst>
          </p:cNvPr>
          <p:cNvSpPr>
            <a:spLocks noGrp="1"/>
          </p:cNvSpPr>
          <p:nvPr>
            <p:ph type="title"/>
          </p:nvPr>
        </p:nvSpPr>
        <p:spPr/>
        <p:txBody>
          <a:bodyPr/>
          <a:lstStyle/>
          <a:p>
            <a:r>
              <a:rPr lang="en-US" dirty="0"/>
              <a:t>Challenges and Solutions</a:t>
            </a:r>
          </a:p>
        </p:txBody>
      </p:sp>
      <p:sp>
        <p:nvSpPr>
          <p:cNvPr id="3" name="Content Placeholder 2">
            <a:extLst>
              <a:ext uri="{FF2B5EF4-FFF2-40B4-BE49-F238E27FC236}">
                <a16:creationId xmlns:a16="http://schemas.microsoft.com/office/drawing/2014/main" id="{4DF22C1B-D0FC-2447-317C-82EFD5CA714C}"/>
              </a:ext>
            </a:extLst>
          </p:cNvPr>
          <p:cNvSpPr>
            <a:spLocks noGrp="1"/>
          </p:cNvSpPr>
          <p:nvPr>
            <p:ph sz="quarter" idx="13"/>
          </p:nvPr>
        </p:nvSpPr>
        <p:spPr>
          <a:xfrm>
            <a:off x="913775" y="2621092"/>
            <a:ext cx="10363826" cy="3424107"/>
          </a:xfrm>
        </p:spPr>
        <p:txBody>
          <a:bodyPr>
            <a:normAutofit/>
          </a:bodyPr>
          <a:lstStyle/>
          <a:p>
            <a:r>
              <a:rPr lang="en-US" sz="2400" b="1" cap="none" dirty="0"/>
              <a:t>Sensor sensitivity: </a:t>
            </a:r>
            <a:r>
              <a:rPr lang="en-US" sz="2400" cap="none" dirty="0"/>
              <a:t>initially, the sensor detected objects beyond the desired range. I resolved this by calibrating the distance threshold in the code.</a:t>
            </a:r>
          </a:p>
          <a:p>
            <a:r>
              <a:rPr lang="en-US" sz="2400" b="1" cap="none" dirty="0"/>
              <a:t>Relay control: </a:t>
            </a:r>
            <a:r>
              <a:rPr lang="en-US" sz="2400" cap="none" dirty="0"/>
              <a:t>ensuring the relay operated reliably required proper wiring and using an external power supply for the motor.</a:t>
            </a:r>
          </a:p>
          <a:p>
            <a:r>
              <a:rPr lang="en-US" sz="2400" b="1" cap="none" dirty="0"/>
              <a:t>Water flow control: </a:t>
            </a:r>
            <a:r>
              <a:rPr lang="en-US" sz="2400" cap="none" dirty="0"/>
              <a:t>adjusting the motor and pump specifications to provide consistent water flow took some trial and error.</a:t>
            </a:r>
          </a:p>
        </p:txBody>
      </p:sp>
    </p:spTree>
    <p:extLst>
      <p:ext uri="{BB962C8B-B14F-4D97-AF65-F5344CB8AC3E}">
        <p14:creationId xmlns:p14="http://schemas.microsoft.com/office/powerpoint/2010/main" val="307002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anim calcmode="lin" valueType="num">
                                      <p:cBhvr>
                                        <p:cTn id="1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50"/>
                                        <p:tgtEl>
                                          <p:spTgt spid="2"/>
                                        </p:tgtEl>
                                      </p:cBhvr>
                                    </p:animEffect>
                                    <p:anim calcmode="lin" valueType="num">
                                      <p:cBhvr>
                                        <p:cTn id="23" dur="250" fill="hold"/>
                                        <p:tgtEl>
                                          <p:spTgt spid="2"/>
                                        </p:tgtEl>
                                        <p:attrNameLst>
                                          <p:attrName>ppt_x</p:attrName>
                                        </p:attrNameLst>
                                      </p:cBhvr>
                                      <p:tavLst>
                                        <p:tav tm="0">
                                          <p:val>
                                            <p:strVal val="#ppt_x"/>
                                          </p:val>
                                        </p:tav>
                                        <p:tav tm="100000">
                                          <p:val>
                                            <p:strVal val="#ppt_x"/>
                                          </p:val>
                                        </p:tav>
                                      </p:tavLst>
                                    </p:anim>
                                    <p:anim calcmode="lin" valueType="num">
                                      <p:cBhvr>
                                        <p:cTn id="24"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8515-DB47-7DDE-18FE-440E2981F5C8}"/>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F7A40B70-1345-CEE0-88E0-0D0169D89961}"/>
              </a:ext>
            </a:extLst>
          </p:cNvPr>
          <p:cNvSpPr>
            <a:spLocks noGrp="1"/>
          </p:cNvSpPr>
          <p:nvPr>
            <p:ph sz="quarter" idx="13"/>
          </p:nvPr>
        </p:nvSpPr>
        <p:spPr>
          <a:xfrm>
            <a:off x="913775" y="3210653"/>
            <a:ext cx="10363826" cy="3424107"/>
          </a:xfrm>
        </p:spPr>
        <p:txBody>
          <a:bodyPr/>
          <a:lstStyle/>
          <a:p>
            <a:r>
              <a:rPr lang="en-US" sz="2400" cap="none" dirty="0"/>
              <a:t>Adding a flow sensor to monitor and limit water usage further.</a:t>
            </a:r>
          </a:p>
          <a:p>
            <a:r>
              <a:rPr lang="en-US" sz="2400" cap="none" dirty="0"/>
              <a:t>Integrating a battery backup to ensure functionality during power outages.</a:t>
            </a:r>
          </a:p>
          <a:p>
            <a:r>
              <a:rPr lang="en-US" sz="2400" cap="none" dirty="0"/>
              <a:t>Connecting to a smart home system for remote control and monitoring.</a:t>
            </a:r>
          </a:p>
          <a:p>
            <a:endParaRPr lang="en-US" cap="none" dirty="0"/>
          </a:p>
        </p:txBody>
      </p:sp>
    </p:spTree>
    <p:extLst>
      <p:ext uri="{BB962C8B-B14F-4D97-AF65-F5344CB8AC3E}">
        <p14:creationId xmlns:p14="http://schemas.microsoft.com/office/powerpoint/2010/main" val="42463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anim calcmode="lin" valueType="num">
                                      <p:cBhvr>
                                        <p:cTn id="18"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anim calcmode="lin" valueType="num">
                                      <p:cBhvr>
                                        <p:cTn id="23"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A515-5E16-F178-BC7B-B26BAD3B2F3F}"/>
              </a:ext>
            </a:extLst>
          </p:cNvPr>
          <p:cNvSpPr>
            <a:spLocks noGrp="1"/>
          </p:cNvSpPr>
          <p:nvPr>
            <p:ph type="title"/>
          </p:nvPr>
        </p:nvSpPr>
        <p:spPr>
          <a:xfrm>
            <a:off x="913774" y="2630911"/>
            <a:ext cx="10364451" cy="1596177"/>
          </a:xfrm>
        </p:spPr>
        <p:txBody>
          <a:bodyPr/>
          <a:lstStyle/>
          <a:p>
            <a:r>
              <a:rPr lang="en-US" sz="5400" b="1" dirty="0"/>
              <a:t>Conclusion</a:t>
            </a:r>
          </a:p>
        </p:txBody>
      </p:sp>
    </p:spTree>
    <p:extLst>
      <p:ext uri="{BB962C8B-B14F-4D97-AF65-F5344CB8AC3E}">
        <p14:creationId xmlns:p14="http://schemas.microsoft.com/office/powerpoint/2010/main" val="226311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3266-ADAE-8435-7BB7-1F2D1574BF7F}"/>
              </a:ext>
            </a:extLst>
          </p:cNvPr>
          <p:cNvSpPr>
            <a:spLocks noGrp="1"/>
          </p:cNvSpPr>
          <p:nvPr>
            <p:ph type="title"/>
          </p:nvPr>
        </p:nvSpPr>
        <p:spPr/>
        <p:txBody>
          <a:bodyPr/>
          <a:lstStyle/>
          <a:p>
            <a:r>
              <a:rPr lang="en" sz="3600" dirty="0">
                <a:solidFill>
                  <a:schemeClr val="tx1">
                    <a:lumMod val="95000"/>
                    <a:lumOff val="5000"/>
                  </a:schemeClr>
                </a:solidFill>
              </a:rPr>
              <a:t>PRESENTED TO</a:t>
            </a: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1A2B52C0-D995-9A34-F154-CEF8E1B9192A}"/>
              </a:ext>
            </a:extLst>
          </p:cNvPr>
          <p:cNvSpPr>
            <a:spLocks noGrp="1"/>
          </p:cNvSpPr>
          <p:nvPr>
            <p:ph sz="quarter" idx="13"/>
          </p:nvPr>
        </p:nvSpPr>
        <p:spPr/>
        <p:txBody>
          <a:bodyPr>
            <a:normAutofit fontScale="92500" lnSpcReduction="10000"/>
          </a:bodyPr>
          <a:lstStyle/>
          <a:p>
            <a:pPr marL="0" indent="0">
              <a:buNone/>
            </a:pPr>
            <a:r>
              <a:rPr lang="en-US" b="1" dirty="0"/>
              <a:t>Ria Dutta</a:t>
            </a:r>
          </a:p>
          <a:p>
            <a:pPr marL="0" indent="0">
              <a:spcBef>
                <a:spcPts val="0"/>
              </a:spcBef>
              <a:buNone/>
            </a:pPr>
            <a:r>
              <a:rPr lang="en-US" dirty="0"/>
              <a:t> Lecturer </a:t>
            </a:r>
          </a:p>
          <a:p>
            <a:pPr marL="0" indent="0">
              <a:spcBef>
                <a:spcPts val="0"/>
              </a:spcBef>
              <a:buNone/>
            </a:pPr>
            <a:r>
              <a:rPr lang="en-US" dirty="0"/>
              <a:t> Department Of Computer Science &amp; Engineering</a:t>
            </a:r>
          </a:p>
          <a:p>
            <a:pPr marL="0" indent="0">
              <a:spcBef>
                <a:spcPts val="0"/>
              </a:spcBef>
              <a:buNone/>
            </a:pPr>
            <a:r>
              <a:rPr lang="en-US" dirty="0"/>
              <a:t> Varendra University</a:t>
            </a:r>
          </a:p>
          <a:p>
            <a:pPr marL="0" indent="0">
              <a:buNone/>
            </a:pPr>
            <a:endParaRPr lang="en-US" dirty="0"/>
          </a:p>
          <a:p>
            <a:pPr marL="0" indent="0">
              <a:buNone/>
            </a:pPr>
            <a:r>
              <a:rPr lang="en-US" b="1" dirty="0" err="1"/>
              <a:t>Susmita</a:t>
            </a:r>
            <a:r>
              <a:rPr lang="en-US" b="1" dirty="0"/>
              <a:t> Paul</a:t>
            </a:r>
          </a:p>
          <a:p>
            <a:pPr marL="0" indent="0">
              <a:spcBef>
                <a:spcPts val="0"/>
              </a:spcBef>
              <a:buNone/>
            </a:pPr>
            <a:r>
              <a:rPr lang="en-US" dirty="0"/>
              <a:t> Lecturer </a:t>
            </a:r>
          </a:p>
          <a:p>
            <a:pPr marL="0" indent="0">
              <a:spcBef>
                <a:spcPts val="0"/>
              </a:spcBef>
              <a:buNone/>
            </a:pPr>
            <a:r>
              <a:rPr lang="en-US" dirty="0"/>
              <a:t> Department Of Computer Science &amp; Engineering</a:t>
            </a:r>
          </a:p>
          <a:p>
            <a:pPr marL="0" indent="0">
              <a:spcBef>
                <a:spcPts val="0"/>
              </a:spcBef>
              <a:buNone/>
            </a:pPr>
            <a:r>
              <a:rPr lang="en-US" dirty="0"/>
              <a:t> Varendra University</a:t>
            </a:r>
          </a:p>
          <a:p>
            <a:pPr marL="0" indent="0">
              <a:buNone/>
            </a:pPr>
            <a:endParaRPr lang="en-US" dirty="0"/>
          </a:p>
        </p:txBody>
      </p:sp>
    </p:spTree>
    <p:extLst>
      <p:ext uri="{BB962C8B-B14F-4D97-AF65-F5344CB8AC3E}">
        <p14:creationId xmlns:p14="http://schemas.microsoft.com/office/powerpoint/2010/main" val="126562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anim calcmode="lin" valueType="num">
                                      <p:cBhvr>
                                        <p:cTn id="1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anim calcmode="lin" valueType="num">
                                      <p:cBhvr>
                                        <p:cTn id="18"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anim calcmode="lin" valueType="num">
                                      <p:cBhvr>
                                        <p:cTn id="23"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25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anim calcmode="lin" valueType="num">
                                      <p:cBhvr>
                                        <p:cTn id="28"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250" fill="hold"/>
                                        <p:tgtEl>
                                          <p:spTgt spid="3">
                                            <p:txEl>
                                              <p:pRg st="5" end="5"/>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250"/>
                                        <p:tgtEl>
                                          <p:spTgt spid="3">
                                            <p:txEl>
                                              <p:pRg st="6" end="6"/>
                                            </p:txEl>
                                          </p:spTgt>
                                        </p:tgtEl>
                                      </p:cBhvr>
                                    </p:animEffect>
                                    <p:anim calcmode="lin" valueType="num">
                                      <p:cBhvr>
                                        <p:cTn id="33" dur="25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25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250"/>
                                        <p:tgtEl>
                                          <p:spTgt spid="3">
                                            <p:txEl>
                                              <p:pRg st="7" end="7"/>
                                            </p:txEl>
                                          </p:spTgt>
                                        </p:tgtEl>
                                      </p:cBhvr>
                                    </p:animEffect>
                                    <p:anim calcmode="lin" valueType="num">
                                      <p:cBhvr>
                                        <p:cTn id="38" dur="25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25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250"/>
                                        <p:tgtEl>
                                          <p:spTgt spid="3">
                                            <p:txEl>
                                              <p:pRg st="8" end="8"/>
                                            </p:txEl>
                                          </p:spTgt>
                                        </p:tgtEl>
                                      </p:cBhvr>
                                    </p:animEffect>
                                    <p:anim calcmode="lin" valueType="num">
                                      <p:cBhvr>
                                        <p:cTn id="43" dur="25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250" fill="hold"/>
                                        <p:tgtEl>
                                          <p:spTgt spid="3">
                                            <p:txEl>
                                              <p:pRg st="8" end="8"/>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250"/>
                                        <p:tgtEl>
                                          <p:spTgt spid="2"/>
                                        </p:tgtEl>
                                      </p:cBhvr>
                                    </p:animEffect>
                                    <p:anim calcmode="lin" valueType="num">
                                      <p:cBhvr>
                                        <p:cTn id="48" dur="250" fill="hold"/>
                                        <p:tgtEl>
                                          <p:spTgt spid="2"/>
                                        </p:tgtEl>
                                        <p:attrNameLst>
                                          <p:attrName>ppt_x</p:attrName>
                                        </p:attrNameLst>
                                      </p:cBhvr>
                                      <p:tavLst>
                                        <p:tav tm="0">
                                          <p:val>
                                            <p:strVal val="#ppt_x"/>
                                          </p:val>
                                        </p:tav>
                                        <p:tav tm="100000">
                                          <p:val>
                                            <p:strVal val="#ppt_x"/>
                                          </p:val>
                                        </p:tav>
                                      </p:tavLst>
                                    </p:anim>
                                    <p:anim calcmode="lin" valueType="num">
                                      <p:cBhvr>
                                        <p:cTn id="4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B854-B650-41C2-F19D-28E52CD9D6E4}"/>
              </a:ext>
            </a:extLst>
          </p:cNvPr>
          <p:cNvSpPr>
            <a:spLocks noGrp="1"/>
          </p:cNvSpPr>
          <p:nvPr>
            <p:ph type="title"/>
          </p:nvPr>
        </p:nvSpPr>
        <p:spPr/>
        <p:txBody>
          <a:bodyPr/>
          <a:lstStyle/>
          <a:p>
            <a:r>
              <a:rPr lang="en" dirty="0">
                <a:solidFill>
                  <a:schemeClr val="tx1">
                    <a:lumMod val="95000"/>
                    <a:lumOff val="5000"/>
                  </a:schemeClr>
                </a:solidFill>
              </a:rPr>
              <a:t>Our team</a:t>
            </a: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C8696E95-21EF-F925-6D3F-6E7C279333CB}"/>
              </a:ext>
            </a:extLst>
          </p:cNvPr>
          <p:cNvSpPr>
            <a:spLocks noGrp="1"/>
          </p:cNvSpPr>
          <p:nvPr>
            <p:ph sz="quarter" idx="13"/>
          </p:nvPr>
        </p:nvSpPr>
        <p:spPr>
          <a:xfrm>
            <a:off x="1460187" y="2722694"/>
            <a:ext cx="9271626" cy="2827205"/>
          </a:xfrm>
        </p:spPr>
        <p:txBody>
          <a:bodyPr>
            <a:normAutofit/>
          </a:bodyPr>
          <a:lstStyle/>
          <a:p>
            <a:pPr>
              <a:lnSpc>
                <a:spcPct val="100000"/>
              </a:lnSpc>
            </a:pPr>
            <a:r>
              <a:rPr lang="en-US" dirty="0" err="1"/>
              <a:t>Zibon</a:t>
            </a:r>
            <a:r>
              <a:rPr lang="en-US" dirty="0"/>
              <a:t> Sarker</a:t>
            </a:r>
          </a:p>
          <a:p>
            <a:pPr marL="0" indent="0">
              <a:lnSpc>
                <a:spcPct val="100000"/>
              </a:lnSpc>
              <a:spcBef>
                <a:spcPts val="0"/>
              </a:spcBef>
              <a:buNone/>
            </a:pPr>
            <a:r>
              <a:rPr lang="en-US" dirty="0"/>
              <a:t>    212311015</a:t>
            </a:r>
          </a:p>
          <a:p>
            <a:pPr>
              <a:lnSpc>
                <a:spcPct val="200000"/>
              </a:lnSpc>
            </a:pPr>
            <a:r>
              <a:rPr lang="en-US" dirty="0" err="1"/>
              <a:t>Mst.</a:t>
            </a:r>
            <a:r>
              <a:rPr lang="en-US" dirty="0"/>
              <a:t> Nur Habiba</a:t>
            </a:r>
          </a:p>
          <a:p>
            <a:pPr marL="0" indent="0">
              <a:lnSpc>
                <a:spcPct val="100000"/>
              </a:lnSpc>
              <a:spcBef>
                <a:spcPts val="0"/>
              </a:spcBef>
              <a:buNone/>
            </a:pPr>
            <a:r>
              <a:rPr lang="en-US" dirty="0"/>
              <a:t>   212311020</a:t>
            </a:r>
          </a:p>
          <a:p>
            <a:pPr>
              <a:lnSpc>
                <a:spcPct val="200000"/>
              </a:lnSpc>
            </a:pPr>
            <a:r>
              <a:rPr lang="en-US" dirty="0" err="1"/>
              <a:t>Shahorair</a:t>
            </a:r>
            <a:r>
              <a:rPr lang="en-US" dirty="0"/>
              <a:t> Ahmed Shuvo</a:t>
            </a:r>
          </a:p>
          <a:p>
            <a:pPr marL="0" indent="0">
              <a:lnSpc>
                <a:spcPct val="100000"/>
              </a:lnSpc>
              <a:spcBef>
                <a:spcPts val="0"/>
              </a:spcBef>
              <a:buNone/>
            </a:pPr>
            <a:r>
              <a:rPr lang="en-US" dirty="0"/>
              <a:t>   212311018</a:t>
            </a:r>
          </a:p>
        </p:txBody>
      </p:sp>
    </p:spTree>
    <p:extLst>
      <p:ext uri="{BB962C8B-B14F-4D97-AF65-F5344CB8AC3E}">
        <p14:creationId xmlns:p14="http://schemas.microsoft.com/office/powerpoint/2010/main" val="220023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50"/>
                                        <p:tgtEl>
                                          <p:spTgt spid="3">
                                            <p:txEl>
                                              <p:pRg st="1" end="1"/>
                                            </p:txEl>
                                          </p:spTgt>
                                        </p:tgtEl>
                                      </p:cBhvr>
                                    </p:animEffect>
                                    <p:anim calcmode="lin" valueType="num">
                                      <p:cBhvr>
                                        <p:cTn id="20"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250"/>
                                        <p:tgtEl>
                                          <p:spTgt spid="3">
                                            <p:txEl>
                                              <p:pRg st="2" end="2"/>
                                            </p:txEl>
                                          </p:spTgt>
                                        </p:tgtEl>
                                      </p:cBhvr>
                                    </p:animEffect>
                                    <p:anim calcmode="lin" valueType="num">
                                      <p:cBhvr>
                                        <p:cTn id="25"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250"/>
                                        <p:tgtEl>
                                          <p:spTgt spid="3">
                                            <p:txEl>
                                              <p:pRg st="3" end="3"/>
                                            </p:txEl>
                                          </p:spTgt>
                                        </p:tgtEl>
                                      </p:cBhvr>
                                    </p:animEffect>
                                    <p:anim calcmode="lin" valueType="num">
                                      <p:cBhvr>
                                        <p:cTn id="32"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25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250"/>
                                        <p:tgtEl>
                                          <p:spTgt spid="3">
                                            <p:txEl>
                                              <p:pRg st="4" end="4"/>
                                            </p:txEl>
                                          </p:spTgt>
                                        </p:tgtEl>
                                      </p:cBhvr>
                                    </p:animEffect>
                                    <p:anim calcmode="lin" valueType="num">
                                      <p:cBhvr>
                                        <p:cTn id="37"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250"/>
                                        <p:tgtEl>
                                          <p:spTgt spid="3">
                                            <p:txEl>
                                              <p:pRg st="5" end="5"/>
                                            </p:txEl>
                                          </p:spTgt>
                                        </p:tgtEl>
                                      </p:cBhvr>
                                    </p:animEffect>
                                    <p:anim calcmode="lin" valueType="num">
                                      <p:cBhvr>
                                        <p:cTn id="44"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8DA7-D209-40DF-54BE-843688BBB393}"/>
              </a:ext>
            </a:extLst>
          </p:cNvPr>
          <p:cNvSpPr>
            <a:spLocks noGrp="1"/>
          </p:cNvSpPr>
          <p:nvPr>
            <p:ph type="title"/>
          </p:nvPr>
        </p:nvSpPr>
        <p:spPr>
          <a:xfrm>
            <a:off x="913774" y="354850"/>
            <a:ext cx="10364451" cy="1596177"/>
          </a:xfrm>
        </p:spPr>
        <p:txBody>
          <a:bodyPr>
            <a:normAutofit/>
          </a:bodyPr>
          <a:lstStyle/>
          <a:p>
            <a:r>
              <a:rPr lang="en-GB" sz="6000" b="1" dirty="0"/>
              <a:t>Introduction</a:t>
            </a:r>
            <a:endParaRPr lang="en-US" sz="6000" b="1" dirty="0"/>
          </a:p>
        </p:txBody>
      </p:sp>
      <p:pic>
        <p:nvPicPr>
          <p:cNvPr id="5" name="Picture 4">
            <a:extLst>
              <a:ext uri="{FF2B5EF4-FFF2-40B4-BE49-F238E27FC236}">
                <a16:creationId xmlns:a16="http://schemas.microsoft.com/office/drawing/2014/main" id="{A4291546-CEF3-DE68-A2F8-09E6608774FE}"/>
              </a:ext>
            </a:extLst>
          </p:cNvPr>
          <p:cNvPicPr>
            <a:picLocks noChangeAspect="1"/>
          </p:cNvPicPr>
          <p:nvPr/>
        </p:nvPicPr>
        <p:blipFill>
          <a:blip r:embed="rId3"/>
          <a:srcRect l="10397" t="28299" r="12968" b="8767"/>
          <a:stretch/>
        </p:blipFill>
        <p:spPr>
          <a:xfrm>
            <a:off x="4515677" y="1699591"/>
            <a:ext cx="3160644" cy="3458818"/>
          </a:xfrm>
          <a:prstGeom prst="rect">
            <a:avLst/>
          </a:prstGeom>
        </p:spPr>
      </p:pic>
      <p:sp>
        <p:nvSpPr>
          <p:cNvPr id="6" name="TextBox 5">
            <a:extLst>
              <a:ext uri="{FF2B5EF4-FFF2-40B4-BE49-F238E27FC236}">
                <a16:creationId xmlns:a16="http://schemas.microsoft.com/office/drawing/2014/main" id="{2B534967-5279-3FC5-80BE-34BDDF4F3A18}"/>
              </a:ext>
            </a:extLst>
          </p:cNvPr>
          <p:cNvSpPr txBox="1"/>
          <p:nvPr/>
        </p:nvSpPr>
        <p:spPr>
          <a:xfrm>
            <a:off x="4187686" y="5605670"/>
            <a:ext cx="3816626" cy="369332"/>
          </a:xfrm>
          <a:prstGeom prst="rect">
            <a:avLst/>
          </a:prstGeom>
          <a:noFill/>
        </p:spPr>
        <p:txBody>
          <a:bodyPr wrap="square" rtlCol="0">
            <a:spAutoFit/>
          </a:bodyPr>
          <a:lstStyle/>
          <a:p>
            <a:pPr algn="ctr"/>
            <a:r>
              <a:rPr lang="en-US" b="1" dirty="0"/>
              <a:t>Automatic Water Tap Project</a:t>
            </a:r>
            <a:endParaRPr lang="en-US" dirty="0"/>
          </a:p>
        </p:txBody>
      </p:sp>
    </p:spTree>
    <p:extLst>
      <p:ext uri="{BB962C8B-B14F-4D97-AF65-F5344CB8AC3E}">
        <p14:creationId xmlns:p14="http://schemas.microsoft.com/office/powerpoint/2010/main" val="123783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anim calcmode="lin" valueType="num">
                                      <p:cBhvr>
                                        <p:cTn id="13" dur="250" fill="hold"/>
                                        <p:tgtEl>
                                          <p:spTgt spid="6"/>
                                        </p:tgtEl>
                                        <p:attrNameLst>
                                          <p:attrName>ppt_x</p:attrName>
                                        </p:attrNameLst>
                                      </p:cBhvr>
                                      <p:tavLst>
                                        <p:tav tm="0">
                                          <p:val>
                                            <p:strVal val="#ppt_x"/>
                                          </p:val>
                                        </p:tav>
                                        <p:tav tm="100000">
                                          <p:val>
                                            <p:strVal val="#ppt_x"/>
                                          </p:val>
                                        </p:tav>
                                      </p:tavLst>
                                    </p:anim>
                                    <p:anim calcmode="lin" valueType="num">
                                      <p:cBhvr>
                                        <p:cTn id="14" dur="25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anim calcmode="lin" valueType="num">
                                      <p:cBhvr>
                                        <p:cTn id="18" dur="250" fill="hold"/>
                                        <p:tgtEl>
                                          <p:spTgt spid="2"/>
                                        </p:tgtEl>
                                        <p:attrNameLst>
                                          <p:attrName>ppt_x</p:attrName>
                                        </p:attrNameLst>
                                      </p:cBhvr>
                                      <p:tavLst>
                                        <p:tav tm="0">
                                          <p:val>
                                            <p:strVal val="#ppt_x"/>
                                          </p:val>
                                        </p:tav>
                                        <p:tav tm="100000">
                                          <p:val>
                                            <p:strVal val="#ppt_x"/>
                                          </p:val>
                                        </p:tav>
                                      </p:tavLst>
                                    </p:anim>
                                    <p:anim calcmode="lin" valueType="num">
                                      <p:cBhvr>
                                        <p:cTn id="1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222C-C87C-CA33-EE5C-5233ED87575E}"/>
              </a:ext>
            </a:extLst>
          </p:cNvPr>
          <p:cNvSpPr>
            <a:spLocks noGrp="1"/>
          </p:cNvSpPr>
          <p:nvPr>
            <p:ph type="title"/>
          </p:nvPr>
        </p:nvSpPr>
        <p:spPr>
          <a:xfrm>
            <a:off x="913774" y="1818111"/>
            <a:ext cx="10364451" cy="1596177"/>
          </a:xfrm>
        </p:spPr>
        <p:txBody>
          <a:bodyPr>
            <a:normAutofit/>
          </a:bodyPr>
          <a:lstStyle/>
          <a:p>
            <a:r>
              <a:rPr lang="en-US" sz="6000" b="1" dirty="0"/>
              <a:t>Objectives</a:t>
            </a:r>
          </a:p>
        </p:txBody>
      </p:sp>
      <p:sp>
        <p:nvSpPr>
          <p:cNvPr id="3" name="TextBox 2">
            <a:extLst>
              <a:ext uri="{FF2B5EF4-FFF2-40B4-BE49-F238E27FC236}">
                <a16:creationId xmlns:a16="http://schemas.microsoft.com/office/drawing/2014/main" id="{DEF235F7-B39F-499A-9028-2BB40F16A829}"/>
              </a:ext>
            </a:extLst>
          </p:cNvPr>
          <p:cNvSpPr txBox="1"/>
          <p:nvPr/>
        </p:nvSpPr>
        <p:spPr>
          <a:xfrm>
            <a:off x="1599886" y="3412276"/>
            <a:ext cx="8992225" cy="1569660"/>
          </a:xfrm>
          <a:prstGeom prst="rect">
            <a:avLst/>
          </a:prstGeom>
          <a:noFill/>
        </p:spPr>
        <p:txBody>
          <a:bodyPr wrap="square" rtlCol="0">
            <a:spAutoFit/>
          </a:bodyPr>
          <a:lstStyle/>
          <a:p>
            <a:pPr algn="just"/>
            <a:r>
              <a:rPr lang="en-US" sz="2400" dirty="0"/>
              <a:t>To create a contactless water tap system for enhanced hygiene. To minimize water wastage by ensuring the tap runs only when needed. To demonstrate how automation can be implemented using basic electronics and sensors.</a:t>
            </a:r>
          </a:p>
        </p:txBody>
      </p:sp>
    </p:spTree>
    <p:extLst>
      <p:ext uri="{BB962C8B-B14F-4D97-AF65-F5344CB8AC3E}">
        <p14:creationId xmlns:p14="http://schemas.microsoft.com/office/powerpoint/2010/main" val="10049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9EBC-240B-C4C7-1C2B-1C97FA4EEDDA}"/>
              </a:ext>
            </a:extLst>
          </p:cNvPr>
          <p:cNvSpPr>
            <a:spLocks noGrp="1"/>
          </p:cNvSpPr>
          <p:nvPr>
            <p:ph type="title"/>
          </p:nvPr>
        </p:nvSpPr>
        <p:spPr/>
        <p:txBody>
          <a:bodyPr/>
          <a:lstStyle/>
          <a:p>
            <a:r>
              <a:rPr lang="en-US" dirty="0"/>
              <a:t> Components Used</a:t>
            </a:r>
          </a:p>
        </p:txBody>
      </p:sp>
      <p:pic>
        <p:nvPicPr>
          <p:cNvPr id="5" name="Picture 4">
            <a:extLst>
              <a:ext uri="{FF2B5EF4-FFF2-40B4-BE49-F238E27FC236}">
                <a16:creationId xmlns:a16="http://schemas.microsoft.com/office/drawing/2014/main" id="{0A23E446-9B03-B884-8938-A2E6B61816CB}"/>
              </a:ext>
            </a:extLst>
          </p:cNvPr>
          <p:cNvPicPr>
            <a:picLocks noChangeAspect="1"/>
          </p:cNvPicPr>
          <p:nvPr/>
        </p:nvPicPr>
        <p:blipFill>
          <a:blip r:embed="rId3"/>
          <a:stretch>
            <a:fillRect/>
          </a:stretch>
        </p:blipFill>
        <p:spPr>
          <a:xfrm>
            <a:off x="964575" y="3284537"/>
            <a:ext cx="2143125" cy="2143125"/>
          </a:xfrm>
          <a:prstGeom prst="rect">
            <a:avLst/>
          </a:prstGeom>
        </p:spPr>
      </p:pic>
      <p:sp>
        <p:nvSpPr>
          <p:cNvPr id="6" name="TextBox 5">
            <a:extLst>
              <a:ext uri="{FF2B5EF4-FFF2-40B4-BE49-F238E27FC236}">
                <a16:creationId xmlns:a16="http://schemas.microsoft.com/office/drawing/2014/main" id="{4B81CD63-CBD5-DAAC-5AAC-5800968127CF}"/>
              </a:ext>
            </a:extLst>
          </p:cNvPr>
          <p:cNvSpPr txBox="1"/>
          <p:nvPr/>
        </p:nvSpPr>
        <p:spPr>
          <a:xfrm>
            <a:off x="620845" y="5109129"/>
            <a:ext cx="2830583" cy="369332"/>
          </a:xfrm>
          <a:prstGeom prst="rect">
            <a:avLst/>
          </a:prstGeom>
          <a:noFill/>
        </p:spPr>
        <p:txBody>
          <a:bodyPr wrap="none" rtlCol="0">
            <a:spAutoFit/>
          </a:bodyPr>
          <a:lstStyle/>
          <a:p>
            <a:r>
              <a:rPr lang="en-US" dirty="0"/>
              <a:t>Ultrasonic Sensor (HC-SR04) </a:t>
            </a:r>
          </a:p>
        </p:txBody>
      </p:sp>
      <p:pic>
        <p:nvPicPr>
          <p:cNvPr id="8" name="Picture 7">
            <a:extLst>
              <a:ext uri="{FF2B5EF4-FFF2-40B4-BE49-F238E27FC236}">
                <a16:creationId xmlns:a16="http://schemas.microsoft.com/office/drawing/2014/main" id="{1DE72E55-7D01-9288-89AD-F6B6B933826A}"/>
              </a:ext>
            </a:extLst>
          </p:cNvPr>
          <p:cNvPicPr>
            <a:picLocks noChangeAspect="1"/>
          </p:cNvPicPr>
          <p:nvPr/>
        </p:nvPicPr>
        <p:blipFill>
          <a:blip r:embed="rId4"/>
          <a:stretch>
            <a:fillRect/>
          </a:stretch>
        </p:blipFill>
        <p:spPr>
          <a:xfrm>
            <a:off x="4154288" y="3494601"/>
            <a:ext cx="1799194" cy="1799194"/>
          </a:xfrm>
          <a:prstGeom prst="rect">
            <a:avLst/>
          </a:prstGeom>
        </p:spPr>
      </p:pic>
      <p:sp>
        <p:nvSpPr>
          <p:cNvPr id="9" name="TextBox 8">
            <a:extLst>
              <a:ext uri="{FF2B5EF4-FFF2-40B4-BE49-F238E27FC236}">
                <a16:creationId xmlns:a16="http://schemas.microsoft.com/office/drawing/2014/main" id="{214AC33B-55F2-9C54-9F89-F2A7CFE00D1C}"/>
              </a:ext>
            </a:extLst>
          </p:cNvPr>
          <p:cNvSpPr txBox="1"/>
          <p:nvPr/>
        </p:nvSpPr>
        <p:spPr>
          <a:xfrm>
            <a:off x="4379462" y="5109129"/>
            <a:ext cx="1513299" cy="369332"/>
          </a:xfrm>
          <a:prstGeom prst="rect">
            <a:avLst/>
          </a:prstGeom>
          <a:noFill/>
        </p:spPr>
        <p:txBody>
          <a:bodyPr wrap="none" rtlCol="0">
            <a:spAutoFit/>
          </a:bodyPr>
          <a:lstStyle/>
          <a:p>
            <a:r>
              <a:rPr lang="en-US" dirty="0"/>
              <a:t>Relay Module </a:t>
            </a:r>
          </a:p>
        </p:txBody>
      </p:sp>
      <p:pic>
        <p:nvPicPr>
          <p:cNvPr id="11" name="Picture 10">
            <a:extLst>
              <a:ext uri="{FF2B5EF4-FFF2-40B4-BE49-F238E27FC236}">
                <a16:creationId xmlns:a16="http://schemas.microsoft.com/office/drawing/2014/main" id="{CF2CDF13-35A2-C83B-6BB1-558D581485AE}"/>
              </a:ext>
            </a:extLst>
          </p:cNvPr>
          <p:cNvPicPr>
            <a:picLocks noChangeAspect="1"/>
          </p:cNvPicPr>
          <p:nvPr/>
        </p:nvPicPr>
        <p:blipFill>
          <a:blip r:embed="rId5"/>
          <a:stretch>
            <a:fillRect/>
          </a:stretch>
        </p:blipFill>
        <p:spPr>
          <a:xfrm>
            <a:off x="6756304" y="3462154"/>
            <a:ext cx="2020348" cy="2016307"/>
          </a:xfrm>
          <a:prstGeom prst="rect">
            <a:avLst/>
          </a:prstGeom>
        </p:spPr>
      </p:pic>
      <p:sp>
        <p:nvSpPr>
          <p:cNvPr id="12" name="TextBox 11">
            <a:extLst>
              <a:ext uri="{FF2B5EF4-FFF2-40B4-BE49-F238E27FC236}">
                <a16:creationId xmlns:a16="http://schemas.microsoft.com/office/drawing/2014/main" id="{A2EDA5A7-5AC6-EC9D-A2C8-3B8DE21FED86}"/>
              </a:ext>
            </a:extLst>
          </p:cNvPr>
          <p:cNvSpPr txBox="1"/>
          <p:nvPr/>
        </p:nvSpPr>
        <p:spPr>
          <a:xfrm>
            <a:off x="6722136" y="5139654"/>
            <a:ext cx="2018438" cy="369332"/>
          </a:xfrm>
          <a:prstGeom prst="rect">
            <a:avLst/>
          </a:prstGeom>
          <a:noFill/>
        </p:spPr>
        <p:txBody>
          <a:bodyPr wrap="none" rtlCol="0">
            <a:spAutoFit/>
          </a:bodyPr>
          <a:lstStyle/>
          <a:p>
            <a:r>
              <a:rPr lang="en-US" dirty="0"/>
              <a:t>Water Pump Motor </a:t>
            </a:r>
          </a:p>
        </p:txBody>
      </p:sp>
      <p:pic>
        <p:nvPicPr>
          <p:cNvPr id="14" name="Picture 13">
            <a:extLst>
              <a:ext uri="{FF2B5EF4-FFF2-40B4-BE49-F238E27FC236}">
                <a16:creationId xmlns:a16="http://schemas.microsoft.com/office/drawing/2014/main" id="{05EEC245-FC99-0A68-918A-FF32AF90A555}"/>
              </a:ext>
            </a:extLst>
          </p:cNvPr>
          <p:cNvPicPr>
            <a:picLocks noChangeAspect="1"/>
          </p:cNvPicPr>
          <p:nvPr/>
        </p:nvPicPr>
        <p:blipFill>
          <a:blip r:embed="rId6"/>
          <a:stretch>
            <a:fillRect/>
          </a:stretch>
        </p:blipFill>
        <p:spPr>
          <a:xfrm>
            <a:off x="9515185" y="3462154"/>
            <a:ext cx="1858895" cy="1858895"/>
          </a:xfrm>
          <a:prstGeom prst="rect">
            <a:avLst/>
          </a:prstGeom>
        </p:spPr>
      </p:pic>
      <p:sp>
        <p:nvSpPr>
          <p:cNvPr id="15" name="TextBox 14">
            <a:extLst>
              <a:ext uri="{FF2B5EF4-FFF2-40B4-BE49-F238E27FC236}">
                <a16:creationId xmlns:a16="http://schemas.microsoft.com/office/drawing/2014/main" id="{44B889FA-A27A-366E-72D5-8B49C54450ED}"/>
              </a:ext>
            </a:extLst>
          </p:cNvPr>
          <p:cNvSpPr txBox="1"/>
          <p:nvPr/>
        </p:nvSpPr>
        <p:spPr>
          <a:xfrm>
            <a:off x="9254851" y="5139654"/>
            <a:ext cx="2379562" cy="369332"/>
          </a:xfrm>
          <a:prstGeom prst="rect">
            <a:avLst/>
          </a:prstGeom>
          <a:noFill/>
        </p:spPr>
        <p:txBody>
          <a:bodyPr wrap="none" rtlCol="0">
            <a:spAutoFit/>
          </a:bodyPr>
          <a:lstStyle/>
          <a:p>
            <a:r>
              <a:rPr lang="en-US" dirty="0"/>
              <a:t>Arduino Microcontroller </a:t>
            </a:r>
          </a:p>
        </p:txBody>
      </p:sp>
    </p:spTree>
    <p:extLst>
      <p:ext uri="{BB962C8B-B14F-4D97-AF65-F5344CB8AC3E}">
        <p14:creationId xmlns:p14="http://schemas.microsoft.com/office/powerpoint/2010/main" val="310488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anim calcmode="lin" valueType="num">
                                      <p:cBhvr>
                                        <p:cTn id="18" dur="250" fill="hold"/>
                                        <p:tgtEl>
                                          <p:spTgt spid="6"/>
                                        </p:tgtEl>
                                        <p:attrNameLst>
                                          <p:attrName>ppt_x</p:attrName>
                                        </p:attrNameLst>
                                      </p:cBhvr>
                                      <p:tavLst>
                                        <p:tav tm="0">
                                          <p:val>
                                            <p:strVal val="#ppt_x"/>
                                          </p:val>
                                        </p:tav>
                                        <p:tav tm="100000">
                                          <p:val>
                                            <p:strVal val="#ppt_x"/>
                                          </p:val>
                                        </p:tav>
                                      </p:tavLst>
                                    </p:anim>
                                    <p:anim calcmode="lin" valueType="num">
                                      <p:cBhvr>
                                        <p:cTn id="19" dur="25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anim calcmode="lin" valueType="num">
                                      <p:cBhvr>
                                        <p:cTn id="23" dur="250" fill="hold"/>
                                        <p:tgtEl>
                                          <p:spTgt spid="8"/>
                                        </p:tgtEl>
                                        <p:attrNameLst>
                                          <p:attrName>ppt_x</p:attrName>
                                        </p:attrNameLst>
                                      </p:cBhvr>
                                      <p:tavLst>
                                        <p:tav tm="0">
                                          <p:val>
                                            <p:strVal val="#ppt_x"/>
                                          </p:val>
                                        </p:tav>
                                        <p:tav tm="100000">
                                          <p:val>
                                            <p:strVal val="#ppt_x"/>
                                          </p:val>
                                        </p:tav>
                                      </p:tavLst>
                                    </p:anim>
                                    <p:anim calcmode="lin" valueType="num">
                                      <p:cBhvr>
                                        <p:cTn id="24" dur="2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anim calcmode="lin" valueType="num">
                                      <p:cBhvr>
                                        <p:cTn id="33" dur="250" fill="hold"/>
                                        <p:tgtEl>
                                          <p:spTgt spid="11"/>
                                        </p:tgtEl>
                                        <p:attrNameLst>
                                          <p:attrName>ppt_x</p:attrName>
                                        </p:attrNameLst>
                                      </p:cBhvr>
                                      <p:tavLst>
                                        <p:tav tm="0">
                                          <p:val>
                                            <p:strVal val="#ppt_x"/>
                                          </p:val>
                                        </p:tav>
                                        <p:tav tm="100000">
                                          <p:val>
                                            <p:strVal val="#ppt_x"/>
                                          </p:val>
                                        </p:tav>
                                      </p:tavLst>
                                    </p:anim>
                                    <p:anim calcmode="lin" valueType="num">
                                      <p:cBhvr>
                                        <p:cTn id="34" dur="25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anim calcmode="lin" valueType="num">
                                      <p:cBhvr>
                                        <p:cTn id="38" dur="250" fill="hold"/>
                                        <p:tgtEl>
                                          <p:spTgt spid="12"/>
                                        </p:tgtEl>
                                        <p:attrNameLst>
                                          <p:attrName>ppt_x</p:attrName>
                                        </p:attrNameLst>
                                      </p:cBhvr>
                                      <p:tavLst>
                                        <p:tav tm="0">
                                          <p:val>
                                            <p:strVal val="#ppt_x"/>
                                          </p:val>
                                        </p:tav>
                                        <p:tav tm="100000">
                                          <p:val>
                                            <p:strVal val="#ppt_x"/>
                                          </p:val>
                                        </p:tav>
                                      </p:tavLst>
                                    </p:anim>
                                    <p:anim calcmode="lin" valueType="num">
                                      <p:cBhvr>
                                        <p:cTn id="39" dur="25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anim calcmode="lin" valueType="num">
                                      <p:cBhvr>
                                        <p:cTn id="43" dur="250" fill="hold"/>
                                        <p:tgtEl>
                                          <p:spTgt spid="14"/>
                                        </p:tgtEl>
                                        <p:attrNameLst>
                                          <p:attrName>ppt_x</p:attrName>
                                        </p:attrNameLst>
                                      </p:cBhvr>
                                      <p:tavLst>
                                        <p:tav tm="0">
                                          <p:val>
                                            <p:strVal val="#ppt_x"/>
                                          </p:val>
                                        </p:tav>
                                        <p:tav tm="100000">
                                          <p:val>
                                            <p:strVal val="#ppt_x"/>
                                          </p:val>
                                        </p:tav>
                                      </p:tavLst>
                                    </p:anim>
                                    <p:anim calcmode="lin" valueType="num">
                                      <p:cBhvr>
                                        <p:cTn id="44" dur="25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anim calcmode="lin" valueType="num">
                                      <p:cBhvr>
                                        <p:cTn id="48" dur="250" fill="hold"/>
                                        <p:tgtEl>
                                          <p:spTgt spid="15"/>
                                        </p:tgtEl>
                                        <p:attrNameLst>
                                          <p:attrName>ppt_x</p:attrName>
                                        </p:attrNameLst>
                                      </p:cBhvr>
                                      <p:tavLst>
                                        <p:tav tm="0">
                                          <p:val>
                                            <p:strVal val="#ppt_x"/>
                                          </p:val>
                                        </p:tav>
                                        <p:tav tm="100000">
                                          <p:val>
                                            <p:strVal val="#ppt_x"/>
                                          </p:val>
                                        </p:tav>
                                      </p:tavLst>
                                    </p:anim>
                                    <p:anim calcmode="lin" valueType="num">
                                      <p:cBhvr>
                                        <p:cTn id="4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DA4-88B9-CC68-B087-74686E192AA0}"/>
              </a:ext>
            </a:extLst>
          </p:cNvPr>
          <p:cNvSpPr>
            <a:spLocks noGrp="1"/>
          </p:cNvSpPr>
          <p:nvPr>
            <p:ph type="title"/>
          </p:nvPr>
        </p:nvSpPr>
        <p:spPr/>
        <p:txBody>
          <a:bodyPr/>
          <a:lstStyle/>
          <a:p>
            <a:r>
              <a:rPr lang="en-US" dirty="0"/>
              <a:t> Working Principle</a:t>
            </a:r>
          </a:p>
        </p:txBody>
      </p:sp>
      <p:pic>
        <p:nvPicPr>
          <p:cNvPr id="4" name="WhatsApp Video 2024-11-30 at 19.50.54_66624341">
            <a:hlinkClick r:id="" action="ppaction://media"/>
            <a:extLst>
              <a:ext uri="{FF2B5EF4-FFF2-40B4-BE49-F238E27FC236}">
                <a16:creationId xmlns:a16="http://schemas.microsoft.com/office/drawing/2014/main" id="{3FBA19AC-F2BA-DE88-D4D5-2EA6B2F6A924}"/>
              </a:ext>
            </a:extLst>
          </p:cNvPr>
          <p:cNvPicPr>
            <a:picLocks noChangeAspect="1"/>
          </p:cNvPicPr>
          <p:nvPr>
            <a:videoFile r:link="rId2"/>
            <p:extLst>
              <p:ext uri="{DAA4B4D4-6D71-4841-9C94-3DE7FCFB9230}">
                <p14:media xmlns:p14="http://schemas.microsoft.com/office/powerpoint/2010/main" r:embed="rId1">
                  <p14:fade in="250" out="250"/>
                </p14:media>
              </p:ext>
            </p:extLst>
          </p:nvPr>
        </p:nvPicPr>
        <p:blipFill>
          <a:blip r:embed="rId5"/>
          <a:stretch>
            <a:fillRect/>
          </a:stretch>
        </p:blipFill>
        <p:spPr>
          <a:xfrm>
            <a:off x="4800997" y="1943400"/>
            <a:ext cx="2590006" cy="4606351"/>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23845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 presetClass="mediacall" presetSubtype="0" fill="hold" nodeType="afterEffect">
                                  <p:stCondLst>
                                    <p:cond delay="0"/>
                                  </p:stCondLst>
                                  <p:childTnLst>
                                    <p:cmd type="call" cmd="playFrom(0.0)">
                                      <p:cBhvr>
                                        <p:cTn id="12" dur="24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8788">
                <p:cTn id="13" repeatCount="indefinite"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E5CE-856C-3804-872A-5087A1BF971B}"/>
              </a:ext>
            </a:extLst>
          </p:cNvPr>
          <p:cNvSpPr>
            <a:spLocks noGrp="1"/>
          </p:cNvSpPr>
          <p:nvPr>
            <p:ph type="title"/>
          </p:nvPr>
        </p:nvSpPr>
        <p:spPr>
          <a:xfrm>
            <a:off x="913773" y="146055"/>
            <a:ext cx="10364451" cy="1301746"/>
          </a:xfrm>
        </p:spPr>
        <p:txBody>
          <a:bodyPr/>
          <a:lstStyle/>
          <a:p>
            <a:r>
              <a:rPr lang="en-US" dirty="0"/>
              <a:t>Circuit Diagram</a:t>
            </a:r>
          </a:p>
        </p:txBody>
      </p:sp>
      <p:pic>
        <p:nvPicPr>
          <p:cNvPr id="5" name="Picture 4">
            <a:extLst>
              <a:ext uri="{FF2B5EF4-FFF2-40B4-BE49-F238E27FC236}">
                <a16:creationId xmlns:a16="http://schemas.microsoft.com/office/drawing/2014/main" id="{145F0E2D-ABC9-0508-F5F0-B664564F00F0}"/>
              </a:ext>
            </a:extLst>
          </p:cNvPr>
          <p:cNvPicPr>
            <a:picLocks noChangeAspect="1"/>
          </p:cNvPicPr>
          <p:nvPr/>
        </p:nvPicPr>
        <p:blipFill>
          <a:blip r:embed="rId3"/>
          <a:srcRect/>
          <a:stretch/>
        </p:blipFill>
        <p:spPr>
          <a:xfrm>
            <a:off x="1530348" y="1155700"/>
            <a:ext cx="9131300" cy="5556245"/>
          </a:xfrm>
          <a:prstGeom prst="rect">
            <a:avLst/>
          </a:prstGeom>
        </p:spPr>
      </p:pic>
    </p:spTree>
    <p:extLst>
      <p:ext uri="{BB962C8B-B14F-4D97-AF65-F5344CB8AC3E}">
        <p14:creationId xmlns:p14="http://schemas.microsoft.com/office/powerpoint/2010/main" val="27515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anim calcmode="lin" valueType="num">
                                      <p:cBhvr>
                                        <p:cTn id="13" dur="250" fill="hold"/>
                                        <p:tgtEl>
                                          <p:spTgt spid="2"/>
                                        </p:tgtEl>
                                        <p:attrNameLst>
                                          <p:attrName>ppt_x</p:attrName>
                                        </p:attrNameLst>
                                      </p:cBhvr>
                                      <p:tavLst>
                                        <p:tav tm="0">
                                          <p:val>
                                            <p:strVal val="#ppt_x"/>
                                          </p:val>
                                        </p:tav>
                                        <p:tav tm="100000">
                                          <p:val>
                                            <p:strVal val="#ppt_x"/>
                                          </p:val>
                                        </p:tav>
                                      </p:tavLst>
                                    </p:anim>
                                    <p:anim calcmode="lin" valueType="num">
                                      <p:cBhvr>
                                        <p:cTn id="14"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668A-8E8D-C978-F977-E0BA6C92F94A}"/>
              </a:ext>
            </a:extLst>
          </p:cNvPr>
          <p:cNvSpPr>
            <a:spLocks noGrp="1"/>
          </p:cNvSpPr>
          <p:nvPr>
            <p:ph type="title"/>
          </p:nvPr>
        </p:nvSpPr>
        <p:spPr/>
        <p:txBody>
          <a:bodyPr/>
          <a:lstStyle/>
          <a:p>
            <a:r>
              <a:rPr lang="en-US" dirty="0"/>
              <a:t>Key Features</a:t>
            </a:r>
          </a:p>
        </p:txBody>
      </p:sp>
      <p:sp>
        <p:nvSpPr>
          <p:cNvPr id="4" name="Rectangle 1">
            <a:extLst>
              <a:ext uri="{FF2B5EF4-FFF2-40B4-BE49-F238E27FC236}">
                <a16:creationId xmlns:a16="http://schemas.microsoft.com/office/drawing/2014/main" id="{05AE46D4-8489-9025-6C9F-60F51F2273AE}"/>
              </a:ext>
            </a:extLst>
          </p:cNvPr>
          <p:cNvSpPr>
            <a:spLocks noGrp="1" noChangeArrowheads="1"/>
          </p:cNvSpPr>
          <p:nvPr>
            <p:ph sz="quarter" idx="13"/>
          </p:nvPr>
        </p:nvSpPr>
        <p:spPr bwMode="auto">
          <a:xfrm>
            <a:off x="913774" y="2186320"/>
            <a:ext cx="1012289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Touchless Operation</a:t>
            </a:r>
            <a:r>
              <a:rPr kumimoji="0" lang="en-US" altLang="en-US" sz="2400" b="0" i="0" u="none" strike="noStrike" cap="none" normalizeH="0" baseline="0" dirty="0">
                <a:ln>
                  <a:noFill/>
                </a:ln>
                <a:solidFill>
                  <a:schemeClr val="tx1"/>
                </a:solidFill>
                <a:effectLst/>
                <a:latin typeface="Arial" panose="020B0604020202020204" pitchFamily="34" charset="0"/>
              </a:rPr>
              <a:t>: Reduces </a:t>
            </a:r>
            <a:r>
              <a:rPr lang="en-US" altLang="en-US" sz="2400" cap="none" dirty="0">
                <a:latin typeface="Arial" panose="020B0604020202020204" pitchFamily="34" charset="0"/>
              </a:rPr>
              <a:t>pollution</a:t>
            </a:r>
            <a:r>
              <a:rPr kumimoji="0" lang="en-US" altLang="en-US" sz="2400" b="0" i="0" u="none" strike="noStrike" cap="none" normalizeH="0" baseline="0" dirty="0">
                <a:ln>
                  <a:noFill/>
                </a:ln>
                <a:solidFill>
                  <a:schemeClr val="tx1"/>
                </a:solidFill>
                <a:effectLst/>
                <a:latin typeface="Arial" panose="020B0604020202020204" pitchFamily="34" charset="0"/>
              </a:rPr>
              <a:t>, ideal for kitchens,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bathrooms, and public spaces.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Water Conservation</a:t>
            </a:r>
            <a:r>
              <a:rPr kumimoji="0" lang="en-US" altLang="en-US" sz="2400" b="0" i="0" u="none" strike="noStrike" cap="none" normalizeH="0" baseline="0" dirty="0">
                <a:ln>
                  <a:noFill/>
                </a:ln>
                <a:solidFill>
                  <a:schemeClr val="tx1"/>
                </a:solidFill>
                <a:effectLst/>
                <a:latin typeface="Arial" panose="020B0604020202020204" pitchFamily="34" charset="0"/>
              </a:rPr>
              <a:t>: Automatically stops water flow when not needed,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preventing wastage.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Cost-Effective</a:t>
            </a:r>
            <a:r>
              <a:rPr kumimoji="0" lang="en-US" altLang="en-US" sz="2400" b="0" i="0" u="none" strike="noStrike" cap="none" normalizeH="0" baseline="0" dirty="0">
                <a:ln>
                  <a:noFill/>
                </a:ln>
                <a:solidFill>
                  <a:schemeClr val="tx1"/>
                </a:solidFill>
                <a:effectLst/>
                <a:latin typeface="Arial" panose="020B0604020202020204" pitchFamily="34" charset="0"/>
              </a:rPr>
              <a:t>: Built with affordable, widely available components.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Customizable</a:t>
            </a:r>
            <a:r>
              <a:rPr kumimoji="0" lang="en-US" altLang="en-US" sz="2400" b="0" i="0" u="none" strike="noStrike" cap="none" normalizeH="0" baseline="0" dirty="0">
                <a:ln>
                  <a:noFill/>
                </a:ln>
                <a:solidFill>
                  <a:schemeClr val="tx1"/>
                </a:solidFill>
                <a:effectLst/>
                <a:latin typeface="Arial" panose="020B0604020202020204" pitchFamily="34" charset="0"/>
              </a:rPr>
              <a:t>: Detection range and water flow duration can </a:t>
            </a:r>
          </a:p>
          <a:p>
            <a:pPr marL="0" marR="0" lvl="0" indent="0" algn="l" defTabSz="914400" rtl="0" eaLnBrk="0" fontAlgn="base" latinLnBrk="0" hangingPunct="0">
              <a:lnSpc>
                <a:spcPct val="100000"/>
              </a:lnSpc>
              <a:spcBef>
                <a:spcPct val="0"/>
              </a:spcBef>
              <a:spcAft>
                <a:spcPct val="0"/>
              </a:spcAft>
              <a:buClrTx/>
              <a:buSzTx/>
              <a:buNone/>
              <a:tabLst/>
            </a:pPr>
            <a:r>
              <a:rPr lang="en-US" altLang="en-US" sz="2400" cap="none" dirty="0">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be easily adjusted. </a:t>
            </a:r>
          </a:p>
        </p:txBody>
      </p:sp>
    </p:spTree>
    <p:extLst>
      <p:ext uri="{BB962C8B-B14F-4D97-AF65-F5344CB8AC3E}">
        <p14:creationId xmlns:p14="http://schemas.microsoft.com/office/powerpoint/2010/main" val="409853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anim calcmode="lin" valueType="num">
                                      <p:cBhvr>
                                        <p:cTn id="13"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50"/>
                                        <p:tgtEl>
                                          <p:spTgt spid="4">
                                            <p:txEl>
                                              <p:pRg st="1" end="1"/>
                                            </p:txEl>
                                          </p:spTgt>
                                        </p:tgtEl>
                                      </p:cBhvr>
                                    </p:animEffect>
                                    <p:anim calcmode="lin" valueType="num">
                                      <p:cBhvr>
                                        <p:cTn id="18"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25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250"/>
                                        <p:tgtEl>
                                          <p:spTgt spid="4">
                                            <p:txEl>
                                              <p:pRg st="2" end="2"/>
                                            </p:txEl>
                                          </p:spTgt>
                                        </p:tgtEl>
                                      </p:cBhvr>
                                    </p:animEffect>
                                    <p:anim calcmode="lin" valueType="num">
                                      <p:cBhvr>
                                        <p:cTn id="23"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25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250"/>
                                        <p:tgtEl>
                                          <p:spTgt spid="4">
                                            <p:txEl>
                                              <p:pRg st="3" end="3"/>
                                            </p:txEl>
                                          </p:spTgt>
                                        </p:tgtEl>
                                      </p:cBhvr>
                                    </p:animEffect>
                                    <p:anim calcmode="lin" valueType="num">
                                      <p:cBhvr>
                                        <p:cTn id="28"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25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250"/>
                                        <p:tgtEl>
                                          <p:spTgt spid="4">
                                            <p:txEl>
                                              <p:pRg st="4" end="4"/>
                                            </p:txEl>
                                          </p:spTgt>
                                        </p:tgtEl>
                                      </p:cBhvr>
                                    </p:animEffect>
                                    <p:anim calcmode="lin" valueType="num">
                                      <p:cBhvr>
                                        <p:cTn id="33"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25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250"/>
                                        <p:tgtEl>
                                          <p:spTgt spid="4">
                                            <p:txEl>
                                              <p:pRg st="5" end="5"/>
                                            </p:txEl>
                                          </p:spTgt>
                                        </p:tgtEl>
                                      </p:cBhvr>
                                    </p:animEffect>
                                    <p:anim calcmode="lin" valueType="num">
                                      <p:cBhvr>
                                        <p:cTn id="38"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250" fill="hold"/>
                                        <p:tgtEl>
                                          <p:spTgt spid="4">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250"/>
                                        <p:tgtEl>
                                          <p:spTgt spid="4">
                                            <p:txEl>
                                              <p:pRg st="6" end="6"/>
                                            </p:txEl>
                                          </p:spTgt>
                                        </p:tgtEl>
                                      </p:cBhvr>
                                    </p:animEffect>
                                    <p:anim calcmode="lin" valueType="num">
                                      <p:cBhvr>
                                        <p:cTn id="43"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25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261</TotalTime>
  <Words>1163</Words>
  <Application>Microsoft Office PowerPoint</Application>
  <PresentationFormat>Widescreen</PresentationFormat>
  <Paragraphs>101</Paragraphs>
  <Slides>14</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Tw Cen MT</vt:lpstr>
      <vt:lpstr>Droplet</vt:lpstr>
      <vt:lpstr>Automatic Water Tap Project</vt:lpstr>
      <vt:lpstr>PRESENTED TO</vt:lpstr>
      <vt:lpstr>Our team</vt:lpstr>
      <vt:lpstr>Introduction</vt:lpstr>
      <vt:lpstr>Objectives</vt:lpstr>
      <vt:lpstr> Components Used</vt:lpstr>
      <vt:lpstr> Working Principle</vt:lpstr>
      <vt:lpstr>Circuit Diagram</vt:lpstr>
      <vt:lpstr>Key Features</vt:lpstr>
      <vt:lpstr>Demonstration</vt:lpstr>
      <vt:lpstr>Benefits</vt:lpstr>
      <vt:lpstr>Challenges and Solutions</vt:lpstr>
      <vt:lpstr>Future Improvements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ss</dc:creator>
  <cp:lastModifiedBy>MST. NUR HABIBA</cp:lastModifiedBy>
  <cp:revision>15</cp:revision>
  <dcterms:created xsi:type="dcterms:W3CDTF">2024-11-30T13:13:43Z</dcterms:created>
  <dcterms:modified xsi:type="dcterms:W3CDTF">2024-11-30T18:19:54Z</dcterms:modified>
</cp:coreProperties>
</file>